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69" r:id="rId3"/>
    <p:sldMasterId id="2147483673" r:id="rId4"/>
    <p:sldMasterId id="2147483677" r:id="rId5"/>
    <p:sldMasterId id="2147483681" r:id="rId6"/>
  </p:sldMasterIdLst>
  <p:notesMasterIdLst>
    <p:notesMasterId r:id="rId22"/>
  </p:notesMasterIdLst>
  <p:sldIdLst>
    <p:sldId id="278" r:id="rId7"/>
    <p:sldId id="279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76" r:id="rId21"/>
  </p:sldIdLst>
  <p:sldSz cx="12192000" cy="6858000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325E9-4550-47C0-9F48-6428A950D0C6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0E318-2C39-4E80-8FFD-43800C7B093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433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ologi.ru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ologi.ru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http://www.marketologi.ru/</a:t>
            </a:r>
            <a:r>
              <a:rPr lang="ru-RU" dirty="0" smtClean="0"/>
              <a:t> (статья </a:t>
            </a:r>
            <a:r>
              <a:rPr lang="ru-RU" b="1" dirty="0" smtClean="0"/>
              <a:t>Д.А. Шевченко</a:t>
            </a:r>
            <a:r>
              <a:rPr lang="ru-RU" dirty="0" smtClean="0"/>
              <a:t> 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E318-2C39-4E80-8FFD-43800C7B093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9263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http://www.marketologi.ru/</a:t>
            </a:r>
            <a:r>
              <a:rPr lang="ru-RU" dirty="0" smtClean="0"/>
              <a:t> (статья </a:t>
            </a:r>
            <a:r>
              <a:rPr lang="ru-RU" b="1" dirty="0" smtClean="0"/>
              <a:t>Д.А. Шевченко</a:t>
            </a:r>
            <a:r>
              <a:rPr lang="ru-RU" dirty="0" smtClean="0"/>
              <a:t> 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0E318-2C39-4E80-8FFD-43800C7B093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4190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Без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18" descr="page_Ru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21999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page_Ru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-9525"/>
            <a:ext cx="12201526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817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1873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Без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" name="Picture 18" descr="page_R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67" y="0"/>
            <a:ext cx="1220046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page_R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34" y="-9525"/>
            <a:ext cx="12200467" cy="687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7295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59571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8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Без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" name="Picture 18" descr="page_R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67" y="0"/>
            <a:ext cx="1220046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page_R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34" y="-9525"/>
            <a:ext cx="12200467" cy="687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04311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0376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4786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05612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967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3032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709424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90541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4965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2622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1830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99149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76981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81909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86152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3681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1700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8925" y="4314825"/>
            <a:ext cx="2911475" cy="3746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4350"/>
            <a:ext cx="640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338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586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69068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6287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97279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5587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3849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Без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" name="Picture 18" descr="page_R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67" y="0"/>
            <a:ext cx="1220046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page_R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34" y="-9525"/>
            <a:ext cx="12200467" cy="687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425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5239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059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Без л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" name="Picture 18" descr="page_R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67" y="0"/>
            <a:ext cx="1220046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page_Ru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34" y="-9525"/>
            <a:ext cx="12200467" cy="687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70469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1011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0E1E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2051" name="Picture 18" descr="Obl_Ru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763" y="-9525"/>
            <a:ext cx="12201526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8935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0E1E3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27" name="Picture 18" descr="Obl_Ru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234" y="-9525"/>
            <a:ext cx="1220046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7541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0E1E3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27" name="Picture 18" descr="Obl_Ru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234" y="-9525"/>
            <a:ext cx="1220046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290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0E1E3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27" name="Picture 18" descr="Obl_Ru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234" y="-9525"/>
            <a:ext cx="1220046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94894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E0E1E3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027" name="Picture 18" descr="Obl_Ru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4234" y="-9525"/>
            <a:ext cx="12200467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161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6D797A-8DD0-40F0-A67D-23EAFF7E787B}" type="datetimeFigureOut">
              <a:rPr lang="ru-RU" smtClean="0"/>
              <a:pPr/>
              <a:t>2014-02-09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6967C4-369A-48E6-9384-370485E6A8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87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ologi.ru/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1319" y="2379663"/>
            <a:ext cx="10945505" cy="2301519"/>
          </a:xfrm>
        </p:spPr>
        <p:txBody>
          <a:bodyPr anchor="b"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 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 статье 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Марины </a:t>
            </a:r>
            <a:r>
              <a:rPr lang="ru-RU" sz="44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Тыртышной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«Мое призвание»</a:t>
            </a: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подготовлена </a:t>
            </a:r>
            <a:r>
              <a:rPr lang="ru-RU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редакцией </a:t>
            </a:r>
            <a:r>
              <a:rPr lang="ru-RU" sz="4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журнала</a:t>
            </a:r>
            <a:endParaRPr lang="ru-RU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1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Медиапланер</a:t>
            </a:r>
            <a:r>
              <a:rPr lang="ru-RU" sz="40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 </a:t>
            </a:r>
            <a:r>
              <a:rPr lang="ru-RU" sz="40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/>
            </a:r>
            <a:br>
              <a:rPr lang="ru-RU" sz="40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</a:br>
            <a:r>
              <a:rPr lang="ru-RU" sz="36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(</a:t>
            </a:r>
            <a:r>
              <a:rPr lang="ru-RU" sz="36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от </a:t>
            </a:r>
            <a:r>
              <a:rPr lang="ru-RU" sz="36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media</a:t>
            </a:r>
            <a:r>
              <a:rPr lang="ru-RU" sz="36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 — СМИ и </a:t>
            </a:r>
            <a:r>
              <a:rPr lang="ru-RU" sz="36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planner</a:t>
            </a:r>
            <a:r>
              <a:rPr lang="ru-RU" sz="36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 — плановик, проектировщик)</a:t>
            </a:r>
            <a:r>
              <a:rPr lang="ru-RU" sz="40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>
                <a:latin typeface="Calibri" panose="020F0502020204030204" pitchFamily="34" charset="0"/>
              </a:rPr>
              <a:t>— это специалист по составлению оптимальных </a:t>
            </a:r>
            <a:r>
              <a:rPr lang="ru-RU" sz="4400" dirty="0" err="1" smtClean="0">
                <a:latin typeface="Calibri" panose="020F0502020204030204" pitchFamily="34" charset="0"/>
              </a:rPr>
              <a:t>медиапланов</a:t>
            </a:r>
            <a:r>
              <a:rPr lang="ru-RU" sz="4400" dirty="0" smtClean="0">
                <a:latin typeface="Calibri" panose="020F0502020204030204" pitchFamily="34" charset="0"/>
              </a:rPr>
              <a:t> </a:t>
            </a:r>
            <a:r>
              <a:rPr lang="ru-RU" sz="4400" dirty="0">
                <a:latin typeface="Calibri" panose="020F0502020204030204" pitchFamily="34" charset="0"/>
              </a:rPr>
              <a:t>рекламных кампаний.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89199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Мерчанда́йзер</a:t>
            </a:r>
            <a:r>
              <a:rPr lang="ru-RU" sz="40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 (</a:t>
            </a:r>
            <a:r>
              <a:rPr lang="ru-RU" sz="40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мерчендайзер</a:t>
            </a:r>
            <a:r>
              <a:rPr lang="ru-RU" sz="40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)  (англ.  </a:t>
            </a:r>
            <a:r>
              <a:rPr lang="ru-RU" sz="40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merchandiser</a:t>
            </a:r>
            <a:r>
              <a:rPr lang="ru-RU" sz="40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  <a:r>
              <a:rPr lang="ru-RU" sz="40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–  </a:t>
            </a:r>
            <a:r>
              <a:rPr lang="ru-RU" sz="40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торговец)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Calibri" panose="020F0502020204030204" pitchFamily="34" charset="0"/>
              </a:rPr>
              <a:t>— человек</a:t>
            </a:r>
            <a:r>
              <a:rPr lang="ru-RU" sz="2800" dirty="0">
                <a:latin typeface="Calibri" panose="020F0502020204030204" pitchFamily="34" charset="0"/>
              </a:rPr>
              <a:t>, представляющий торговую компанию в торговых сетях. Отвечает за  выкладку товара, установку сопутствующего необходимого оборудования (холодильники, дополнительные витрины, поддоны </a:t>
            </a:r>
            <a:r>
              <a:rPr lang="ru-RU" sz="2800" dirty="0" err="1">
                <a:latin typeface="Calibri" panose="020F0502020204030204" pitchFamily="34" charset="0"/>
              </a:rPr>
              <a:t>промоакций</a:t>
            </a:r>
            <a:r>
              <a:rPr lang="ru-RU" sz="2800" dirty="0">
                <a:latin typeface="Calibri" panose="020F0502020204030204" pitchFamily="34" charset="0"/>
              </a:rPr>
              <a:t>).  Основная задача — контроль </a:t>
            </a:r>
            <a:r>
              <a:rPr lang="ru-RU" sz="2800" dirty="0" smtClean="0">
                <a:latin typeface="Calibri" panose="020F0502020204030204" pitchFamily="34" charset="0"/>
              </a:rPr>
              <a:t>за наличием </a:t>
            </a:r>
            <a:r>
              <a:rPr lang="ru-RU" sz="2800" dirty="0">
                <a:latin typeface="Calibri" panose="020F0502020204030204" pitchFamily="34" charset="0"/>
              </a:rPr>
              <a:t>всего ассортимента компании на полках магазина и </a:t>
            </a:r>
            <a:r>
              <a:rPr lang="ru-RU" sz="2800" dirty="0" smtClean="0">
                <a:latin typeface="Calibri" panose="020F0502020204030204" pitchFamily="34" charset="0"/>
              </a:rPr>
              <a:t>расположением </a:t>
            </a:r>
            <a:r>
              <a:rPr lang="ru-RU" sz="2800" dirty="0">
                <a:latin typeface="Calibri" panose="020F0502020204030204" pitchFamily="34" charset="0"/>
              </a:rPr>
              <a:t>его в наиболее благоприятных для покупки местах.</a:t>
            </a:r>
          </a:p>
        </p:txBody>
      </p:sp>
    </p:spTree>
    <p:extLst>
      <p:ext uri="{BB962C8B-B14F-4D97-AF65-F5344CB8AC3E}">
        <p14:creationId xmlns:p14="http://schemas.microsoft.com/office/powerpoint/2010/main" xmlns="" val="186405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Лоббист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2380" y="2285999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>
                <a:latin typeface="Calibri" panose="020F0502020204030204" pitchFamily="34" charset="0"/>
              </a:rPr>
              <a:t>– это специалист, выступающий посредником между политическими, финансовыми или профессиональными группами, а также госчиновниками и депутатами. </a:t>
            </a:r>
          </a:p>
        </p:txBody>
      </p:sp>
    </p:spTree>
    <p:extLst>
      <p:ext uri="{BB962C8B-B14F-4D97-AF65-F5344CB8AC3E}">
        <p14:creationId xmlns:p14="http://schemas.microsoft.com/office/powerpoint/2010/main" xmlns="" val="828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С</a:t>
            </a:r>
            <a:r>
              <a:rPr lang="ru-RU" sz="40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ити-менеджер</a:t>
            </a:r>
            <a:r>
              <a:rPr lang="ru-RU" sz="36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 </a:t>
            </a:r>
            <a:r>
              <a:rPr lang="ru-RU" sz="36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/>
            </a:r>
            <a:br>
              <a:rPr lang="ru-RU" sz="36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</a:br>
            <a:r>
              <a:rPr lang="ru-RU" sz="36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(</a:t>
            </a:r>
            <a:r>
              <a:rPr lang="ru-RU" sz="36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англ.  </a:t>
            </a:r>
            <a:r>
              <a:rPr lang="ru-RU" sz="36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City</a:t>
            </a:r>
            <a:r>
              <a:rPr lang="ru-RU" sz="36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  <a:r>
              <a:rPr lang="ru-RU" sz="36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manager</a:t>
            </a:r>
            <a:r>
              <a:rPr lang="ru-RU" sz="36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 — городской управляющий)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7913" y="2543284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Calibri" panose="020F0502020204030204" pitchFamily="34" charset="0"/>
              </a:rPr>
              <a:t>— должность в сфере муниципального управления. Городской управляющий — глава муниципальной администрации, занимающийся решением текущих задач и работающий по контракту с  городским советом. </a:t>
            </a:r>
          </a:p>
        </p:txBody>
      </p:sp>
    </p:spTree>
    <p:extLst>
      <p:ext uri="{BB962C8B-B14F-4D97-AF65-F5344CB8AC3E}">
        <p14:creationId xmlns:p14="http://schemas.microsoft.com/office/powerpoint/2010/main" xmlns="" val="97080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Стендист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547" y="2285999"/>
            <a:ext cx="9601196" cy="33189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Calibri" panose="020F0502020204030204" pitchFamily="34" charset="0"/>
              </a:rPr>
              <a:t>– </a:t>
            </a:r>
            <a:r>
              <a:rPr lang="ru-RU" sz="3600" dirty="0">
                <a:latin typeface="Calibri" panose="020F0502020204030204" pitchFamily="34" charset="0"/>
              </a:rPr>
              <a:t>деятельность заключается в компетентном представлении фирмы и рекламировании её возможностей посредством беседы, экспонатов, специальной аппаратуры, образцов, макетов, таблиц, диапозитивов, фотографий и графиков.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11013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96286" y="1624085"/>
            <a:ext cx="9519313" cy="3971498"/>
          </a:xfrm>
          <a:prstGeom prst="rect">
            <a:avLst/>
          </a:prstGeom>
          <a:noFill/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Были использованы материалы сайтов:</a:t>
            </a:r>
          </a:p>
          <a:p>
            <a:pPr marL="0" indent="0">
              <a:buNone/>
            </a:pPr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http://ru.wikipedia.org/wiki</a:t>
            </a:r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http://www.moeobrazovanie.ru/</a:t>
            </a:r>
            <a:endParaRPr lang="ru-RU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http://www.marketologi.ru/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41687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МИР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rPr>
              <a:t>ПРОФЕССИЙ</a:t>
            </a:r>
          </a:p>
        </p:txBody>
      </p:sp>
    </p:spTree>
    <p:extLst>
      <p:ext uri="{BB962C8B-B14F-4D97-AF65-F5344CB8AC3E}">
        <p14:creationId xmlns:p14="http://schemas.microsoft.com/office/powerpoint/2010/main" xmlns="" val="569285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b="1" dirty="0" err="1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Прови́зор</a:t>
            </a:r>
            <a:r>
              <a:rPr lang="en-US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  <a:r>
              <a:rPr lang="ru-RU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/>
            </a:r>
            <a:br>
              <a:rPr lang="ru-RU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</a:br>
            <a:r>
              <a:rPr lang="ru-RU" sz="40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(лат. </a:t>
            </a:r>
            <a:r>
              <a:rPr lang="ru-RU" sz="4000" b="1" i="1" dirty="0" err="1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provisor</a:t>
            </a:r>
            <a:r>
              <a:rPr lang="ru-RU" sz="40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 — заранее заботящийся, заготовляющий)</a:t>
            </a:r>
            <a:endParaRPr lang="ru-RU" sz="4000" b="1" dirty="0">
              <a:ln/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 </a:t>
            </a:r>
            <a:r>
              <a:rPr lang="ru-RU" sz="4400" dirty="0">
                <a:latin typeface="Calibri" panose="020F0502020204030204" pitchFamily="34" charset="0"/>
              </a:rPr>
              <a:t>— </a:t>
            </a:r>
            <a:r>
              <a:rPr lang="ru-RU" sz="4400" dirty="0" smtClean="0">
                <a:latin typeface="Calibri" panose="020F0502020204030204" pitchFamily="34" charset="0"/>
              </a:rPr>
              <a:t>аптечный </a:t>
            </a:r>
            <a:r>
              <a:rPr lang="ru-RU" sz="4400" dirty="0">
                <a:latin typeface="Calibri" panose="020F0502020204030204" pitchFamily="34" charset="0"/>
              </a:rPr>
              <a:t> </a:t>
            </a:r>
            <a:r>
              <a:rPr lang="ru-RU" sz="4400" dirty="0" smtClean="0">
                <a:latin typeface="Calibri" panose="020F0502020204030204" pitchFamily="34" charset="0"/>
              </a:rPr>
              <a:t>работник  </a:t>
            </a:r>
            <a:r>
              <a:rPr lang="ru-RU" sz="4400" dirty="0">
                <a:latin typeface="Calibri" panose="020F0502020204030204" pitchFamily="34" charset="0"/>
              </a:rPr>
              <a:t>с высшим фармацевтическим образованием, в отличие от </a:t>
            </a:r>
            <a:r>
              <a:rPr lang="ru-RU" sz="4400" dirty="0" smtClean="0">
                <a:latin typeface="Calibri" panose="020F0502020204030204" pitchFamily="34" charset="0"/>
              </a:rPr>
              <a:t> фармацевта, </a:t>
            </a:r>
            <a:r>
              <a:rPr lang="ru-RU" sz="4400" dirty="0">
                <a:latin typeface="Calibri" panose="020F0502020204030204" pitchFamily="34" charset="0"/>
              </a:rPr>
              <a:t>который должен иметь </a:t>
            </a:r>
            <a:r>
              <a:rPr lang="ru-RU" sz="4400" dirty="0" err="1">
                <a:latin typeface="Calibri" panose="020F0502020204030204" pitchFamily="34" charset="0"/>
              </a:rPr>
              <a:t>среднеспециальное</a:t>
            </a:r>
            <a:r>
              <a:rPr lang="ru-RU" sz="4400" dirty="0">
                <a:latin typeface="Calibri" panose="020F0502020204030204" pitchFamily="34" charset="0"/>
              </a:rPr>
              <a:t>.</a:t>
            </a:r>
          </a:p>
          <a:p>
            <a:endParaRPr lang="ru-RU" sz="4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20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Промо́утер</a:t>
            </a:r>
            <a:endParaRPr lang="ru-RU" sz="6000" b="1" dirty="0">
              <a:ln/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400" dirty="0" smtClean="0">
                <a:latin typeface="Calibri" panose="020F0502020204030204" pitchFamily="34" charset="0"/>
              </a:rPr>
              <a:t>– </a:t>
            </a:r>
            <a:r>
              <a:rPr lang="ru-RU" dirty="0" smtClean="0"/>
              <a:t> </a:t>
            </a:r>
            <a:r>
              <a:rPr lang="ru-RU" sz="4400" dirty="0">
                <a:latin typeface="Calibri" panose="020F0502020204030204" pitchFamily="34" charset="0"/>
              </a:rPr>
              <a:t>частное лицо или группа лиц, занимающаяся   целенаправленной рекламой товара,  с  целью продвижения его  на рынке.</a:t>
            </a:r>
          </a:p>
        </p:txBody>
      </p:sp>
    </p:spTree>
    <p:extLst>
      <p:ext uri="{BB962C8B-B14F-4D97-AF65-F5344CB8AC3E}">
        <p14:creationId xmlns:p14="http://schemas.microsoft.com/office/powerpoint/2010/main" xmlns="" val="366533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Менеджер по продукту </a:t>
            </a:r>
            <a:r>
              <a:rPr lang="ru-RU" sz="40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/>
            </a:r>
            <a:br>
              <a:rPr lang="ru-RU" sz="40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</a:br>
            <a:r>
              <a:rPr lang="ru-RU" sz="32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(</a:t>
            </a:r>
            <a:r>
              <a:rPr lang="ru-RU" sz="32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англ.  </a:t>
            </a:r>
            <a:r>
              <a:rPr lang="ru-RU" sz="3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product</a:t>
            </a:r>
            <a:r>
              <a:rPr lang="ru-RU" sz="32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 </a:t>
            </a:r>
            <a:r>
              <a:rPr lang="ru-RU" sz="32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manager</a:t>
            </a:r>
            <a:r>
              <a:rPr lang="ru-RU" sz="32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>
                <a:latin typeface="Calibri" panose="020F0502020204030204" pitchFamily="34" charset="0"/>
              </a:rPr>
              <a:t> </a:t>
            </a:r>
            <a:r>
              <a:rPr lang="ru-RU" sz="3600" dirty="0">
                <a:latin typeface="Calibri" panose="020F0502020204030204" pitchFamily="34" charset="0"/>
              </a:rPr>
              <a:t>— </a:t>
            </a:r>
            <a:r>
              <a:rPr lang="ru-RU" sz="3600" dirty="0" smtClean="0">
                <a:latin typeface="Calibri" panose="020F0502020204030204" pitchFamily="34" charset="0"/>
              </a:rPr>
              <a:t>человек, </a:t>
            </a:r>
            <a:r>
              <a:rPr lang="ru-RU" sz="3600" dirty="0">
                <a:latin typeface="Calibri" panose="020F0502020204030204" pitchFamily="34" charset="0"/>
              </a:rPr>
              <a:t>отвечающий за создание новых продуктов, анализ рынка, ассортиментную политику, ценообразование, продвижение продукта, формирование требований к продукту, определение назначения </a:t>
            </a:r>
            <a:r>
              <a:rPr lang="ru-RU" sz="3600" dirty="0" smtClean="0">
                <a:latin typeface="Calibri" panose="020F0502020204030204" pitchFamily="34" charset="0"/>
              </a:rPr>
              <a:t>продукта.</a:t>
            </a:r>
            <a:endParaRPr lang="ru-RU" sz="3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7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Копира́йтер</a:t>
            </a:r>
            <a:r>
              <a:rPr lang="ru-RU" sz="40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  </a:t>
            </a:r>
            <a:r>
              <a:rPr lang="ru-RU" sz="40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/>
            </a:r>
            <a:br>
              <a:rPr lang="ru-RU" sz="40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</a:br>
            <a:r>
              <a:rPr lang="ru-RU" sz="36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(</a:t>
            </a:r>
            <a:r>
              <a:rPr lang="ru-RU" sz="36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англ.  </a:t>
            </a:r>
            <a:r>
              <a:rPr lang="ru-RU" sz="36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copywriting</a:t>
            </a:r>
            <a:r>
              <a:rPr lang="ru-RU" sz="36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 от </a:t>
            </a:r>
            <a:r>
              <a:rPr lang="ru-RU" sz="36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copy</a:t>
            </a:r>
            <a:r>
              <a:rPr lang="ru-RU" sz="36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 — рукопись, текстовый материал + </a:t>
            </a:r>
            <a:r>
              <a:rPr lang="ru-RU" sz="36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write</a:t>
            </a:r>
            <a:r>
              <a:rPr lang="ru-RU" sz="36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 — писать)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 </a:t>
            </a:r>
            <a:r>
              <a:rPr lang="ru-RU" sz="4800" dirty="0">
                <a:latin typeface="Calibri" panose="020F0502020204030204" pitchFamily="34" charset="0"/>
              </a:rPr>
              <a:t>— специалист по написанию рекламных и   презентационных текстов. </a:t>
            </a:r>
          </a:p>
        </p:txBody>
      </p:sp>
    </p:spTree>
    <p:extLst>
      <p:ext uri="{BB962C8B-B14F-4D97-AF65-F5344CB8AC3E}">
        <p14:creationId xmlns:p14="http://schemas.microsoft.com/office/powerpoint/2010/main" xmlns="" val="238966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Логистик</a:t>
            </a:r>
            <a:endParaRPr lang="ru-RU" sz="5400" b="1" dirty="0">
              <a:ln/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>
                <a:latin typeface="Calibri" panose="020F0502020204030204" pitchFamily="34" charset="0"/>
              </a:rPr>
              <a:t> </a:t>
            </a:r>
            <a:r>
              <a:rPr lang="ru-RU" sz="3000" dirty="0" smtClean="0">
                <a:latin typeface="Calibri" panose="020F0502020204030204" pitchFamily="34" charset="0"/>
              </a:rPr>
              <a:t>— специалист,  деятельность которого  заключается в организации рационального процесса продвижения товаров и услуг от поставщиков  к  потребителям, функционирования сферы обращения продукции, товаров, услуг, управления товарными запасами и провиантом, создания инфраструктуры  товародвижения.</a:t>
            </a:r>
            <a:endParaRPr lang="ru-RU" sz="3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27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Ма́клер</a:t>
            </a:r>
            <a:r>
              <a:rPr lang="ru-RU" sz="54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>
                <a:latin typeface="Calibri" panose="020F0502020204030204" pitchFamily="34" charset="0"/>
              </a:rPr>
              <a:t>— торговый  </a:t>
            </a:r>
            <a:r>
              <a:rPr lang="ru-RU" sz="3600" dirty="0" smtClean="0">
                <a:latin typeface="Calibri" panose="020F0502020204030204" pitchFamily="34" charset="0"/>
              </a:rPr>
              <a:t>посредник. </a:t>
            </a:r>
            <a:r>
              <a:rPr lang="ru-RU" sz="3600" dirty="0">
                <a:latin typeface="Calibri" panose="020F0502020204030204" pitchFamily="34" charset="0"/>
              </a:rPr>
              <a:t>Как правило, маклер профессионально занимается посредничеством при покупке и продаже  товаров, ценных бумаг, услуг,  способствует заключению сделок купли-продажи путем сведения партнеров.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185500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9742" y="859302"/>
            <a:ext cx="9601196" cy="130386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/>
            </a:r>
            <a:br>
              <a:rPr lang="ru-RU" sz="40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</a:br>
            <a:r>
              <a:rPr lang="ru-RU" sz="4000" b="1" dirty="0" err="1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Медиабайер</a:t>
            </a:r>
            <a:r>
              <a:rPr lang="ru-RU" sz="40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/>
            </a:r>
            <a:br>
              <a:rPr lang="ru-RU" sz="40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</a:br>
            <a:r>
              <a:rPr lang="ru-RU" sz="3600" b="1" dirty="0" smtClean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(от </a:t>
            </a:r>
            <a:r>
              <a:rPr lang="ru-RU" sz="36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media</a:t>
            </a:r>
            <a:r>
              <a:rPr lang="ru-RU" sz="36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 — СМИ и </a:t>
            </a:r>
            <a:r>
              <a:rPr lang="ru-RU" sz="3600" b="1" dirty="0" err="1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buyer</a:t>
            </a:r>
            <a:r>
              <a:rPr lang="ru-RU" sz="36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> — покупатель) </a:t>
            </a:r>
            <a:r>
              <a:rPr lang="ru-RU" sz="40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  <a:t/>
            </a:r>
            <a:br>
              <a:rPr lang="ru-RU" sz="4000" b="1" dirty="0">
                <a:ln/>
                <a:solidFill>
                  <a:schemeClr val="accent4"/>
                </a:solidFill>
                <a:latin typeface="Calibri" panose="020F0502020204030204" pitchFamily="34" charset="0"/>
              </a:rPr>
            </a:br>
            <a:endParaRPr lang="ru-RU" sz="4000" b="1" dirty="0">
              <a:ln/>
              <a:solidFill>
                <a:schemeClr val="accent4"/>
              </a:solidFill>
              <a:latin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4958" y="2420454"/>
            <a:ext cx="9601196" cy="3318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Calibri" panose="020F0502020204030204" pitchFamily="34" charset="0"/>
              </a:rPr>
              <a:t>–</a:t>
            </a:r>
            <a:r>
              <a:rPr lang="ru-RU" sz="4400" dirty="0">
                <a:latin typeface="Calibri" panose="020F0502020204030204" pitchFamily="34" charset="0"/>
              </a:rPr>
              <a:t>  специалист, который продвигает и размещает рекламную продукцию на информационных площадях </a:t>
            </a:r>
            <a:r>
              <a:rPr lang="ru-RU" sz="4400" dirty="0" smtClean="0">
                <a:latin typeface="Calibri" panose="020F0502020204030204" pitchFamily="34" charset="0"/>
              </a:rPr>
              <a:t> </a:t>
            </a:r>
            <a:r>
              <a:rPr lang="ru-RU" sz="4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</a:rPr>
              <a:t>–</a:t>
            </a:r>
            <a:r>
              <a:rPr lang="ru-RU" sz="4400" dirty="0" smtClean="0">
                <a:latin typeface="Calibri" panose="020F0502020204030204" pitchFamily="34" charset="0"/>
              </a:rPr>
              <a:t>телевидении</a:t>
            </a:r>
            <a:r>
              <a:rPr lang="ru-RU" sz="4400" dirty="0">
                <a:latin typeface="Calibri" panose="020F0502020204030204" pitchFamily="34" charset="0"/>
              </a:rPr>
              <a:t>, радиовещании и т.д.</a:t>
            </a:r>
          </a:p>
        </p:txBody>
      </p:sp>
    </p:spTree>
    <p:extLst>
      <p:ext uri="{BB962C8B-B14F-4D97-AF65-F5344CB8AC3E}">
        <p14:creationId xmlns:p14="http://schemas.microsoft.com/office/powerpoint/2010/main" xmlns="" val="40917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1e463a8689ef8e6bd13a437e6a06551b3aeb7fd"/>
</p:tagLst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 Microsoft PowerPoint" id="{1D140362-8AB6-4C4D-A757-D62BE7F78D02}" vid="{62D9F168-79E2-4DD8-8AF8-7D388F289D00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Натуральные материалы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139</Words>
  <Application>Microsoft Office PowerPoint</Application>
  <PresentationFormat>Произвольный</PresentationFormat>
  <Paragraphs>36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1_Тема Office</vt:lpstr>
      <vt:lpstr>2_Тема Office</vt:lpstr>
      <vt:lpstr>3_Тема Office</vt:lpstr>
      <vt:lpstr>4_Тема Office</vt:lpstr>
      <vt:lpstr>5_Тема Office</vt:lpstr>
      <vt:lpstr>Натуральные материалы</vt:lpstr>
      <vt:lpstr>        Презентация к статье  Марины Тыртышной «Мое призвание» подготовлена редакцией журнала</vt:lpstr>
      <vt:lpstr>МИР</vt:lpstr>
      <vt:lpstr>Прови́зор  (лат. provisor — заранее заботящийся, заготовляющий)</vt:lpstr>
      <vt:lpstr>Промо́утер</vt:lpstr>
      <vt:lpstr>Менеджер по продукту  (англ.  product manager)</vt:lpstr>
      <vt:lpstr>Копира́йтер   (англ.  copywriting от copy — рукопись, текстовый материал + write — писать)</vt:lpstr>
      <vt:lpstr>Логистик</vt:lpstr>
      <vt:lpstr>Ма́клер </vt:lpstr>
      <vt:lpstr> Медиабайер (от media — СМИ и buyer — покупатель)  </vt:lpstr>
      <vt:lpstr>Медиапланер  (от media — СМИ и planner — плановик, проектировщик) </vt:lpstr>
      <vt:lpstr>Мерчанда́йзер (мерчендайзер)  (англ.  merchandiser –  торговец)</vt:lpstr>
      <vt:lpstr>Лоббист</vt:lpstr>
      <vt:lpstr>Сити-менеджер  (англ.  City manager — городской управляющий)</vt:lpstr>
      <vt:lpstr>Стендист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йцукен</dc:creator>
  <cp:lastModifiedBy>Наташа</cp:lastModifiedBy>
  <cp:revision>9</cp:revision>
  <dcterms:created xsi:type="dcterms:W3CDTF">2014-01-19T09:21:01Z</dcterms:created>
  <dcterms:modified xsi:type="dcterms:W3CDTF">2014-02-09T12:36:13Z</dcterms:modified>
</cp:coreProperties>
</file>